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6" r:id="rId1"/>
  </p:sldMasterIdLst>
  <p:sldIdLst>
    <p:sldId id="256" r:id="rId2"/>
    <p:sldId id="258" r:id="rId3"/>
    <p:sldId id="261" r:id="rId4"/>
    <p:sldId id="257" r:id="rId5"/>
    <p:sldId id="262" r:id="rId6"/>
    <p:sldId id="263" r:id="rId7"/>
    <p:sldId id="259" r:id="rId8"/>
    <p:sldId id="277" r:id="rId9"/>
    <p:sldId id="265" r:id="rId10"/>
    <p:sldId id="260" r:id="rId11"/>
    <p:sldId id="264" r:id="rId12"/>
    <p:sldId id="267" r:id="rId13"/>
    <p:sldId id="266" r:id="rId14"/>
    <p:sldId id="268" r:id="rId15"/>
    <p:sldId id="269" r:id="rId16"/>
    <p:sldId id="271" r:id="rId17"/>
    <p:sldId id="272" r:id="rId18"/>
    <p:sldId id="273" r:id="rId19"/>
    <p:sldId id="270" r:id="rId20"/>
    <p:sldId id="274" r:id="rId21"/>
    <p:sldId id="275" r:id="rId22"/>
    <p:sldId id="27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0" d="100"/>
          <a:sy n="80" d="100"/>
        </p:scale>
        <p:origin x="37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2.pn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12/13/2022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63621466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00328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6846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90055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12/13/2022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78226292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3283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1817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567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8910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12/13/2022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6246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12/13/2022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16899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12/13/2022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9384212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745669" y="2252750"/>
            <a:ext cx="7631087" cy="1191489"/>
          </a:xfrm>
        </p:spPr>
        <p:txBody>
          <a:bodyPr anchor="t"/>
          <a:lstStyle/>
          <a:p>
            <a:pPr algn="l"/>
            <a:r>
              <a:rPr lang="en-US" altLang="zh-TW" sz="6000" dirty="0">
                <a:latin typeface="Algerian" panose="04020705040A02060702" pitchFamily="82" charset="0"/>
              </a:rPr>
              <a:t>COMPUTER NETWORK</a:t>
            </a:r>
            <a:endParaRPr lang="zh-TW" altLang="en-US" sz="6000" dirty="0">
              <a:latin typeface="Algerian" panose="04020705040A02060702" pitchFamily="82" charset="0"/>
            </a:endParaRPr>
          </a:p>
        </p:txBody>
      </p:sp>
    </p:spTree>
    <p:extLst>
      <p:ext uri="{BB962C8B-B14F-4D97-AF65-F5344CB8AC3E}">
        <p14:creationId xmlns:p14="http://schemas.microsoft.com/office/powerpoint/2010/main" val="2181414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Mesh</a:t>
            </a:r>
            <a:br>
              <a:rPr lang="en-US" altLang="zh-TW" dirty="0">
                <a:latin typeface="Algerian" panose="04020705040A02060702" pitchFamily="82" charset="0"/>
              </a:rPr>
            </a:br>
            <a:r>
              <a:rPr lang="en-US" altLang="zh-TW" dirty="0">
                <a:latin typeface="Algerian" panose="04020705040A02060702" pitchFamily="82" charset="0"/>
              </a:rPr>
              <a:t>‘LAN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3425847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COMPUTER NETWORK:SOFT WARE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492458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PHYSICAL</a:t>
            </a:r>
            <a:r>
              <a:rPr lang="en-US" altLang="zh-TW" dirty="0"/>
              <a:t> </a:t>
            </a:r>
            <a:endParaRPr lang="zh-TW" altLang="en-US" dirty="0"/>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651725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pPr algn="ctr"/>
            <a:r>
              <a:rPr lang="en-US" altLang="zh-TW" dirty="0">
                <a:latin typeface="Algerian" panose="04020705040A02060702" pitchFamily="82" charset="0"/>
              </a:rPr>
              <a:t>TCP/ICP PROTOCOL SUITE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r>
              <a:rPr lang="en-US" altLang="zh-TW" dirty="0"/>
              <a:t>PICTURE</a:t>
            </a:r>
            <a:endParaRPr lang="zh-TW" altLang="en-US" dirty="0"/>
          </a:p>
        </p:txBody>
      </p:sp>
    </p:spTree>
    <p:extLst>
      <p:ext uri="{BB962C8B-B14F-4D97-AF65-F5344CB8AC3E}">
        <p14:creationId xmlns:p14="http://schemas.microsoft.com/office/powerpoint/2010/main" val="15340410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HTTPS</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984311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COMPUTER NETWORK: WINDOW COMMAND</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41180381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5278217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0831463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27831840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r>
              <a:rPr lang="en-US" altLang="zh-TW" dirty="0"/>
              <a:t>IP CONFIG</a:t>
            </a:r>
          </a:p>
          <a:p>
            <a:r>
              <a:rPr lang="en-US" altLang="zh-TW" dirty="0"/>
              <a:t>NESTRAT</a:t>
            </a:r>
          </a:p>
          <a:p>
            <a:r>
              <a:rPr lang="en-US" altLang="zh-TW" dirty="0"/>
              <a:t>PING</a:t>
            </a:r>
          </a:p>
          <a:p>
            <a:endParaRPr lang="zh-TW" altLang="en-US" dirty="0"/>
          </a:p>
        </p:txBody>
      </p:sp>
    </p:spTree>
    <p:extLst>
      <p:ext uri="{BB962C8B-B14F-4D97-AF65-F5344CB8AC3E}">
        <p14:creationId xmlns:p14="http://schemas.microsoft.com/office/powerpoint/2010/main" val="705120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AGENDA</a:t>
            </a:r>
            <a:endParaRPr lang="zh-TW" altLang="en-US" dirty="0">
              <a:latin typeface="Algerian" panose="04020705040A02060702" pitchFamily="82" charset="0"/>
            </a:endParaRPr>
          </a:p>
        </p:txBody>
      </p:sp>
      <p:sp>
        <p:nvSpPr>
          <p:cNvPr id="3" name="內容版面配置區 2"/>
          <p:cNvSpPr>
            <a:spLocks noGrp="1"/>
          </p:cNvSpPr>
          <p:nvPr>
            <p:ph idx="1"/>
          </p:nvPr>
        </p:nvSpPr>
        <p:spPr>
          <a:xfrm>
            <a:off x="1371600" y="1917031"/>
            <a:ext cx="9601200" cy="4387516"/>
          </a:xfrm>
        </p:spPr>
        <p:txBody>
          <a:bodyPr>
            <a:normAutofit fontScale="92500" lnSpcReduction="20000"/>
          </a:bodyPr>
          <a:lstStyle/>
          <a:p>
            <a:r>
              <a:rPr lang="en-US" altLang="zh-TW" dirty="0">
                <a:latin typeface="Arial" panose="020B0604020202020204" pitchFamily="34" charset="0"/>
                <a:cs typeface="Arial" panose="020B0604020202020204" pitchFamily="34" charset="0"/>
              </a:rPr>
              <a:t>Computer network</a:t>
            </a:r>
          </a:p>
          <a:p>
            <a:pPr lvl="1"/>
            <a:r>
              <a:rPr lang="en-US" altLang="zh-TW" dirty="0" err="1">
                <a:latin typeface="Arial" panose="020B0604020202020204" pitchFamily="34" charset="0"/>
                <a:cs typeface="Arial" panose="020B0604020202020204" pitchFamily="34" charset="0"/>
              </a:rPr>
              <a:t>Wan.man.lan.pan</a:t>
            </a:r>
            <a:endParaRPr lang="en-US" altLang="zh-TW" dirty="0">
              <a:latin typeface="Arial" panose="020B0604020202020204" pitchFamily="34" charset="0"/>
              <a:cs typeface="Arial" panose="020B0604020202020204" pitchFamily="34" charset="0"/>
            </a:endParaRPr>
          </a:p>
          <a:p>
            <a:pPr lvl="1"/>
            <a:endParaRPr lang="en-US" altLang="zh-TW" dirty="0">
              <a:latin typeface="Arial" panose="020B0604020202020204" pitchFamily="34" charset="0"/>
              <a:cs typeface="Arial" panose="020B0604020202020204" pitchFamily="34" charset="0"/>
            </a:endParaRPr>
          </a:p>
          <a:p>
            <a:r>
              <a:rPr lang="en-US" altLang="zh-TW" dirty="0">
                <a:latin typeface="Arial" panose="020B0604020202020204" pitchFamily="34" charset="0"/>
                <a:cs typeface="Arial" panose="020B0604020202020204" pitchFamily="34" charset="0"/>
              </a:rPr>
              <a:t>Hardware</a:t>
            </a:r>
          </a:p>
          <a:p>
            <a:pPr lvl="1"/>
            <a:r>
              <a:rPr lang="en-US" altLang="zh-TW" dirty="0">
                <a:latin typeface="Arial" panose="020B0604020202020204" pitchFamily="34" charset="0"/>
                <a:cs typeface="Arial" panose="020B0604020202020204" pitchFamily="34" charset="0"/>
              </a:rPr>
              <a:t>network connecting device</a:t>
            </a:r>
          </a:p>
          <a:p>
            <a:pPr lvl="1"/>
            <a:r>
              <a:rPr lang="en-US" altLang="zh-TW" dirty="0">
                <a:latin typeface="Arial" panose="020B0604020202020204" pitchFamily="34" charset="0"/>
                <a:cs typeface="Arial" panose="020B0604020202020204" pitchFamily="34" charset="0"/>
              </a:rPr>
              <a:t>Network topology</a:t>
            </a:r>
          </a:p>
          <a:p>
            <a:r>
              <a:rPr lang="en-US" altLang="zh-TW" dirty="0">
                <a:latin typeface="Arial" panose="020B0604020202020204" pitchFamily="34" charset="0"/>
                <a:cs typeface="Arial" panose="020B0604020202020204" pitchFamily="34" charset="0"/>
              </a:rPr>
              <a:t>Software</a:t>
            </a:r>
          </a:p>
          <a:p>
            <a:pPr lvl="1"/>
            <a:r>
              <a:rPr lang="en-US" altLang="zh-TW" dirty="0">
                <a:latin typeface="Arial" panose="020B0604020202020204" pitchFamily="34" charset="0"/>
                <a:cs typeface="Arial" panose="020B0604020202020204" pitchFamily="34" charset="0"/>
              </a:rPr>
              <a:t> OSI MODEL </a:t>
            </a:r>
          </a:p>
          <a:p>
            <a:pPr lvl="1"/>
            <a:r>
              <a:rPr lang="en-US" altLang="zh-TW" dirty="0">
                <a:latin typeface="Arial" panose="020B0604020202020204" pitchFamily="34" charset="0"/>
                <a:cs typeface="Arial" panose="020B0604020202020204" pitchFamily="34" charset="0"/>
              </a:rPr>
              <a:t>TCP/IP  protocol</a:t>
            </a:r>
          </a:p>
          <a:p>
            <a:r>
              <a:rPr lang="en-US" altLang="zh-TW" dirty="0">
                <a:latin typeface="Arial" panose="020B0604020202020204" pitchFamily="34" charset="0"/>
                <a:cs typeface="Arial" panose="020B0604020202020204" pitchFamily="34" charset="0"/>
              </a:rPr>
              <a:t>Window network command</a:t>
            </a:r>
          </a:p>
          <a:p>
            <a:endParaRPr lang="en-US" altLang="zh-TW" dirty="0">
              <a:latin typeface="Arial" panose="020B0604020202020204" pitchFamily="34" charset="0"/>
              <a:cs typeface="Arial" panose="020B0604020202020204" pitchFamily="34" charset="0"/>
            </a:endParaRPr>
          </a:p>
          <a:p>
            <a:pPr marL="0" indent="0">
              <a:buNone/>
            </a:pPr>
            <a:r>
              <a:rPr lang="en-US" altLang="zh-TW" dirty="0"/>
              <a:t>     </a:t>
            </a:r>
            <a:br>
              <a:rPr lang="en-US" altLang="zh-TW" dirty="0"/>
            </a:br>
            <a:endParaRPr lang="en-US" altLang="zh-TW" dirty="0"/>
          </a:p>
          <a:p>
            <a:pPr marL="0" indent="0">
              <a:buNone/>
            </a:pPr>
            <a:endParaRPr lang="en-US" altLang="zh-TW" dirty="0"/>
          </a:p>
          <a:p>
            <a:pPr marL="0" indent="0">
              <a:buNone/>
            </a:pPr>
            <a:endParaRPr lang="en-US" altLang="zh-TW" dirty="0"/>
          </a:p>
        </p:txBody>
      </p:sp>
    </p:spTree>
    <p:extLst>
      <p:ext uri="{BB962C8B-B14F-4D97-AF65-F5344CB8AC3E}">
        <p14:creationId xmlns:p14="http://schemas.microsoft.com/office/powerpoint/2010/main" val="1359266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lvl="1" algn="l" rtl="0">
              <a:lnSpc>
                <a:spcPct val="89000"/>
              </a:lnSpc>
              <a:spcBef>
                <a:spcPct val="0"/>
              </a:spcBef>
            </a:pPr>
            <a:br>
              <a:rPr lang="en-US" altLang="zh-TW" dirty="0">
                <a:latin typeface="Arial" panose="020B0604020202020204" pitchFamily="34" charset="0"/>
                <a:cs typeface="Arial" panose="020B0604020202020204" pitchFamily="34" charset="0"/>
              </a:rPr>
            </a:br>
            <a:r>
              <a:rPr lang="en-US" altLang="zh-TW" sz="4400" dirty="0">
                <a:latin typeface="Algerian" panose="04020705040A02060702" pitchFamily="82" charset="0"/>
              </a:rPr>
              <a:t>COMPUTER NETWORK</a:t>
            </a:r>
            <a:endParaRPr lang="zh-TW" altLang="en-US" sz="4400"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20383301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SCENARIO</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4168153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Tools </a:t>
            </a:r>
            <a:r>
              <a:rPr lang="en-US" altLang="zh-TW" dirty="0" err="1"/>
              <a:t>nestat</a:t>
            </a:r>
            <a:r>
              <a:rPr lang="en-US" altLang="zh-TW" dirty="0"/>
              <a:t> + task manager + </a:t>
            </a:r>
            <a:r>
              <a:rPr lang="en-US" altLang="zh-TW" dirty="0" err="1"/>
              <a:t>taskkill</a:t>
            </a:r>
            <a:endParaRPr lang="zh-TW" altLang="en-US" dirty="0"/>
          </a:p>
        </p:txBody>
      </p:sp>
      <p:sp>
        <p:nvSpPr>
          <p:cNvPr id="3" name="內容版面配置區 2"/>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456497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b="1" dirty="0">
                <a:latin typeface="Algerian" panose="04020705040A02060702" pitchFamily="82" charset="0"/>
              </a:rPr>
              <a:t>COMPUTER NETWORK </a:t>
            </a:r>
            <a:endParaRPr lang="zh-TW" altLang="en-US" b="1" dirty="0">
              <a:latin typeface="Algerian" panose="04020705040A02060702" pitchFamily="82" charset="0"/>
            </a:endParaRP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3610" y="3925054"/>
            <a:ext cx="5109422" cy="2703094"/>
          </a:xfrm>
          <a:prstGeom prst="rect">
            <a:avLst/>
          </a:prstGeom>
        </p:spPr>
      </p:pic>
      <p:sp>
        <p:nvSpPr>
          <p:cNvPr id="7" name="文字方塊 6"/>
          <p:cNvSpPr txBox="1"/>
          <p:nvPr/>
        </p:nvSpPr>
        <p:spPr>
          <a:xfrm>
            <a:off x="1748578" y="2214565"/>
            <a:ext cx="9930064" cy="1446550"/>
          </a:xfrm>
          <a:prstGeom prst="rect">
            <a:avLst/>
          </a:prstGeom>
          <a:noFill/>
        </p:spPr>
        <p:txBody>
          <a:bodyPr wrap="square" rtlCol="0">
            <a:spAutoFit/>
          </a:bodyPr>
          <a:lstStyle/>
          <a:p>
            <a:r>
              <a:rPr lang="en-US" altLang="zh-TW" sz="2400" dirty="0">
                <a:latin typeface="Algerian" panose="04020705040A02060702" pitchFamily="82" charset="0"/>
              </a:rPr>
              <a:t>Computer networking</a:t>
            </a:r>
          </a:p>
          <a:p>
            <a:r>
              <a:rPr lang="en-US" altLang="zh-TW" sz="2400" dirty="0">
                <a:latin typeface="Algerian" panose="04020705040A02060702" pitchFamily="82" charset="0"/>
              </a:rPr>
              <a:t> </a:t>
            </a:r>
            <a:r>
              <a:rPr lang="en-US" altLang="zh-TW" sz="2000" dirty="0">
                <a:latin typeface="Bell MT" panose="02020503060305020303" pitchFamily="18" charset="0"/>
              </a:rPr>
              <a:t>refers to interconnected computing devices that can exchange data and share resources with each other. These networked devices use a system of rules, called communications protocols, to transmit information over physical or wireless technologies</a:t>
            </a:r>
            <a:r>
              <a:rPr lang="en-US" altLang="zh-TW" sz="2000" dirty="0"/>
              <a:t>.</a:t>
            </a:r>
            <a:endParaRPr lang="zh-TW" altLang="en-US" sz="2000" dirty="0"/>
          </a:p>
        </p:txBody>
      </p:sp>
    </p:spTree>
    <p:extLst>
      <p:ext uri="{BB962C8B-B14F-4D97-AF65-F5344CB8AC3E}">
        <p14:creationId xmlns:p14="http://schemas.microsoft.com/office/powerpoint/2010/main" val="799290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HARDWARE:</a:t>
            </a:r>
            <a:br>
              <a:rPr lang="en-US" altLang="zh-TW" dirty="0">
                <a:latin typeface="Algerian" panose="04020705040A02060702" pitchFamily="82" charset="0"/>
              </a:rPr>
            </a:br>
            <a:r>
              <a:rPr lang="en-US" altLang="zh-TW" sz="2800" dirty="0">
                <a:latin typeface="Algerian" panose="04020705040A02060702" pitchFamily="82" charset="0"/>
              </a:rPr>
              <a:t>NERTWORK CONNECTING DEVICE</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lstStyle/>
          <a:p>
            <a:pPr marL="0" indent="0">
              <a:buNone/>
            </a:pPr>
            <a:endParaRPr lang="en-US" altLang="zh-TW" dirty="0"/>
          </a:p>
          <a:p>
            <a:pPr>
              <a:buFont typeface="Wingdings" panose="05000000000000000000" pitchFamily="2" charset="2"/>
              <a:buChar char="l"/>
            </a:pPr>
            <a:r>
              <a:rPr lang="en-US" altLang="zh-TW" dirty="0">
                <a:latin typeface="Algerian" panose="04020705040A02060702" pitchFamily="82" charset="0"/>
              </a:rPr>
              <a:t>L1 devices: repeater             hub</a:t>
            </a:r>
          </a:p>
          <a:p>
            <a:pPr>
              <a:buFont typeface="Wingdings" panose="05000000000000000000" pitchFamily="2" charset="2"/>
              <a:buChar char="l"/>
            </a:pPr>
            <a:r>
              <a:rPr lang="en-US" altLang="zh-TW" dirty="0">
                <a:latin typeface="Algerian" panose="04020705040A02060702" pitchFamily="82" charset="0"/>
              </a:rPr>
              <a:t>L2 devices: bridge              switch</a:t>
            </a:r>
          </a:p>
          <a:p>
            <a:pPr>
              <a:buFont typeface="Wingdings" panose="05000000000000000000" pitchFamily="2" charset="2"/>
              <a:buChar char="l"/>
            </a:pPr>
            <a:r>
              <a:rPr lang="en-US" altLang="zh-TW" dirty="0">
                <a:latin typeface="Algerian" panose="04020705040A02060702" pitchFamily="82" charset="0"/>
              </a:rPr>
              <a:t>L3</a:t>
            </a:r>
            <a:r>
              <a:rPr lang="zh-TW" altLang="en-US" dirty="0">
                <a:latin typeface="Algerian" panose="04020705040A02060702" pitchFamily="82" charset="0"/>
              </a:rPr>
              <a:t> </a:t>
            </a:r>
            <a:r>
              <a:rPr lang="en-US" altLang="zh-TW" dirty="0">
                <a:latin typeface="Algerian" panose="04020705040A02060702" pitchFamily="82" charset="0"/>
              </a:rPr>
              <a:t>devices: router             L3 – switch;L3 ASIC + L2 switch</a:t>
            </a:r>
          </a:p>
          <a:p>
            <a:pPr>
              <a:buFont typeface="Wingdings" panose="05000000000000000000" pitchFamily="2" charset="2"/>
              <a:buChar char="l"/>
            </a:pPr>
            <a:r>
              <a:rPr lang="en-US" altLang="zh-TW" dirty="0">
                <a:latin typeface="Algerian" panose="04020705040A02060702" pitchFamily="82" charset="0"/>
              </a:rPr>
              <a:t>L4 devices: </a:t>
            </a:r>
          </a:p>
          <a:p>
            <a:pPr>
              <a:buFont typeface="Wingdings" panose="05000000000000000000" pitchFamily="2" charset="2"/>
              <a:buChar char="l"/>
            </a:pPr>
            <a:r>
              <a:rPr lang="en-US" altLang="zh-TW" dirty="0">
                <a:latin typeface="Algerian" panose="04020705040A02060702" pitchFamily="82" charset="0"/>
              </a:rPr>
              <a:t>L7 devices:</a:t>
            </a:r>
          </a:p>
          <a:p>
            <a:pPr marL="457200" indent="-457200">
              <a:buFont typeface="+mj-lt"/>
              <a:buAutoNum type="arabicPeriod"/>
            </a:pPr>
            <a:endParaRPr lang="en-US" altLang="zh-TW" dirty="0">
              <a:latin typeface="Algerian" panose="04020705040A02060702" pitchFamily="82" charset="0"/>
            </a:endParaRPr>
          </a:p>
          <a:p>
            <a:endParaRPr lang="en-US" altLang="zh-TW" dirty="0"/>
          </a:p>
        </p:txBody>
      </p:sp>
      <p:sp>
        <p:nvSpPr>
          <p:cNvPr id="9" name="向右箭號 8"/>
          <p:cNvSpPr/>
          <p:nvPr/>
        </p:nvSpPr>
        <p:spPr>
          <a:xfrm>
            <a:off x="4663876" y="2848932"/>
            <a:ext cx="730648"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0" name="向右箭號 9"/>
          <p:cNvSpPr/>
          <p:nvPr/>
        </p:nvSpPr>
        <p:spPr>
          <a:xfrm>
            <a:off x="4297678" y="328491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向右箭號 9">
            <a:extLst>
              <a:ext uri="{FF2B5EF4-FFF2-40B4-BE49-F238E27FC236}">
                <a16:creationId xmlns:a16="http://schemas.microsoft.com/office/drawing/2014/main" id="{85E8B89D-EE8B-33C2-CAF4-CB2B2BDC3CBA}"/>
              </a:ext>
            </a:extLst>
          </p:cNvPr>
          <p:cNvSpPr/>
          <p:nvPr/>
        </p:nvSpPr>
        <p:spPr>
          <a:xfrm>
            <a:off x="4297678" y="3720892"/>
            <a:ext cx="731522" cy="144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712098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SWITCH</a:t>
            </a:r>
            <a:br>
              <a:rPr lang="en-US" altLang="zh-TW" dirty="0">
                <a:latin typeface="Algerian" panose="04020705040A02060702" pitchFamily="82" charset="0"/>
              </a:rPr>
            </a:br>
            <a:r>
              <a:rPr lang="en-US" altLang="zh-TW" dirty="0">
                <a:latin typeface="Algerian" panose="04020705040A02060702" pitchFamily="82" charset="0"/>
              </a:rPr>
              <a:t>VLAN</a:t>
            </a:r>
            <a:endParaRPr lang="zh-TW" altLang="en-US" dirty="0">
              <a:latin typeface="Algerian" panose="04020705040A02060702" pitchFamily="82" charset="0"/>
            </a:endParaRPr>
          </a:p>
        </p:txBody>
      </p:sp>
      <p:pic>
        <p:nvPicPr>
          <p:cNvPr id="4" name="內容版面配置區 3"/>
          <p:cNvPicPr>
            <a:picLocks noGrp="1" noChangeAspect="1"/>
          </p:cNvPicPr>
          <p:nvPr>
            <p:ph idx="1"/>
          </p:nvPr>
        </p:nvPicPr>
        <p:blipFill>
          <a:blip r:embed="rId2"/>
          <a:stretch>
            <a:fillRect/>
          </a:stretch>
        </p:blipFill>
        <p:spPr>
          <a:xfrm>
            <a:off x="6509084" y="2855493"/>
            <a:ext cx="5227721" cy="3188369"/>
          </a:xfrm>
          <a:prstGeom prst="rect">
            <a:avLst/>
          </a:prstGeom>
        </p:spPr>
      </p:pic>
    </p:spTree>
    <p:extLst>
      <p:ext uri="{BB962C8B-B14F-4D97-AF65-F5344CB8AC3E}">
        <p14:creationId xmlns:p14="http://schemas.microsoft.com/office/powerpoint/2010/main" val="3992022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en-US" altLang="zh-TW" dirty="0">
                <a:latin typeface="Algerian" panose="04020705040A02060702" pitchFamily="82" charset="0"/>
              </a:rPr>
              <a:t>VLAN</a:t>
            </a:r>
            <a:br>
              <a:rPr lang="en-US" altLang="zh-TW" dirty="0">
                <a:latin typeface="Algerian" panose="04020705040A02060702" pitchFamily="82" charset="0"/>
              </a:rPr>
            </a:br>
            <a:r>
              <a:rPr lang="en-US" altLang="zh-TW" dirty="0">
                <a:latin typeface="Algerian" panose="04020705040A02060702" pitchFamily="82" charset="0"/>
              </a:rPr>
              <a:t>VIRTUAL LOCAL AREA NETWORK</a:t>
            </a:r>
            <a:endParaRPr lang="zh-TW" altLang="en-US" dirty="0">
              <a:latin typeface="Algerian" panose="04020705040A02060702" pitchFamily="82" charset="0"/>
            </a:endParaRPr>
          </a:p>
        </p:txBody>
      </p:sp>
      <p:sp>
        <p:nvSpPr>
          <p:cNvPr id="3" name="內容版面配置區 2"/>
          <p:cNvSpPr>
            <a:spLocks noGrp="1"/>
          </p:cNvSpPr>
          <p:nvPr>
            <p:ph idx="1"/>
          </p:nvPr>
        </p:nvSpPr>
        <p:spPr/>
        <p:txBody>
          <a:bodyPr>
            <a:normAutofit fontScale="85000" lnSpcReduction="10000"/>
          </a:bodyPr>
          <a:lstStyle/>
          <a:p>
            <a:r>
              <a:rPr lang="en-US" altLang="zh-TW" sz="2800" dirty="0">
                <a:latin typeface="Bell MT" panose="02020503060305020303" pitchFamily="18" charset="0"/>
              </a:rPr>
              <a:t>Any broadcast domain that is divided and isolated in a computer network at the data connection layer is known as a virtual local area network (VLAN) (OSI layer 2). [2] [3] A physical object that has been replicated and changed by additional logic within a local area network is referred to in this context as virtual. In order to create the look and functioning of network traffic that is physically on a single network but behaves as though it is split between several networks, VLANs work by attaching tags to network frames and processing these tags in networking systems. Despite being connected to the same physical network, VLANs can maintain network application separation without the deployment of additional sets of cabling and networking hardware.</a:t>
            </a:r>
            <a:endParaRPr lang="zh-TW" altLang="en-US" sz="2800" dirty="0">
              <a:latin typeface="Bell MT" panose="02020503060305020303" pitchFamily="18" charset="0"/>
            </a:endParaRPr>
          </a:p>
        </p:txBody>
      </p:sp>
    </p:spTree>
    <p:extLst>
      <p:ext uri="{BB962C8B-B14F-4D97-AF65-F5344CB8AC3E}">
        <p14:creationId xmlns:p14="http://schemas.microsoft.com/office/powerpoint/2010/main" val="875328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latin typeface="Algerian" panose="04020705040A02060702" pitchFamily="82" charset="0"/>
              </a:rPr>
              <a:t>NETWORK TOPOLOGY</a:t>
            </a:r>
            <a:br>
              <a:rPr lang="en-US" altLang="zh-TW" dirty="0"/>
            </a:br>
            <a:endParaRPr lang="zh-TW" altLang="en-US" dirty="0"/>
          </a:p>
        </p:txBody>
      </p:sp>
      <p:sp>
        <p:nvSpPr>
          <p:cNvPr id="5" name="Content Placeholder 4">
            <a:extLst>
              <a:ext uri="{FF2B5EF4-FFF2-40B4-BE49-F238E27FC236}">
                <a16:creationId xmlns:a16="http://schemas.microsoft.com/office/drawing/2014/main" id="{F2F8882A-1C34-B06E-E97D-EDA3005A0F7C}"/>
              </a:ext>
            </a:extLst>
          </p:cNvPr>
          <p:cNvSpPr>
            <a:spLocks noGrp="1"/>
          </p:cNvSpPr>
          <p:nvPr>
            <p:ph idx="1"/>
          </p:nvPr>
        </p:nvSpPr>
        <p:spPr>
          <a:xfrm>
            <a:off x="1295400" y="2171700"/>
            <a:ext cx="9601200" cy="3581400"/>
          </a:xfrm>
        </p:spPr>
        <p:txBody>
          <a:bodyPr>
            <a:noAutofit/>
          </a:bodyPr>
          <a:lstStyle/>
          <a:p>
            <a:r>
              <a:rPr lang="en-US" dirty="0">
                <a:latin typeface="Bell MT" panose="02020503060305020303" pitchFamily="18" charset="0"/>
              </a:rPr>
              <a:t>The configuration of a communication network's components—links, nodes, etc.—is known as its topology. Network topology is a term used to define or explain the configuration of many forms of telecommunication networks, such as computer networks, industrial fieldbuses, and command and control radio networks.</a:t>
            </a:r>
          </a:p>
          <a:p>
            <a:r>
              <a:rPr lang="en-US" dirty="0">
                <a:latin typeface="Bell MT" panose="02020503060305020303" pitchFamily="18" charset="0"/>
              </a:rPr>
              <a:t>The topological structure of a network is known as network topology, and it can be represented physically or conceptually. It is a graph theory application[3] where connecting devices are modeled as links or lines between the nodes, and communicating devices are modeled as nodes. Physical topology refers to where different network elements are located (such as device placement and cable installation), whereas logical topology shows how data moves throughout a network. Even if two networks may have different node distances, physical connections, transmission speeds, or signal kinds, their logical topologies might be the same. The physical layer of the OSI model is particularly interested in the physical topology of a network.</a:t>
            </a:r>
            <a:endParaRPr lang="en-PH" dirty="0">
              <a:latin typeface="Bell MT" panose="02020503060305020303" pitchFamily="18" charset="0"/>
            </a:endParaRPr>
          </a:p>
        </p:txBody>
      </p:sp>
    </p:spTree>
    <p:extLst>
      <p:ext uri="{BB962C8B-B14F-4D97-AF65-F5344CB8AC3E}">
        <p14:creationId xmlns:p14="http://schemas.microsoft.com/office/powerpoint/2010/main" val="3160365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494-A492-7013-4D3B-5F6335BE523A}"/>
              </a:ext>
            </a:extLst>
          </p:cNvPr>
          <p:cNvSpPr>
            <a:spLocks noGrp="1"/>
          </p:cNvSpPr>
          <p:nvPr>
            <p:ph type="title"/>
          </p:nvPr>
        </p:nvSpPr>
        <p:spPr/>
        <p:txBody>
          <a:bodyPr/>
          <a:lstStyle/>
          <a:p>
            <a:endParaRPr lang="en-PH"/>
          </a:p>
        </p:txBody>
      </p:sp>
      <p:pic>
        <p:nvPicPr>
          <p:cNvPr id="4" name="Content Placeholder 3">
            <a:extLst>
              <a:ext uri="{FF2B5EF4-FFF2-40B4-BE49-F238E27FC236}">
                <a16:creationId xmlns:a16="http://schemas.microsoft.com/office/drawing/2014/main" id="{B3E0A579-A0CD-A65F-8772-90BC77611A41}"/>
              </a:ext>
            </a:extLst>
          </p:cNvPr>
          <p:cNvPicPr>
            <a:picLocks noGrp="1" noChangeAspect="1"/>
          </p:cNvPicPr>
          <p:nvPr>
            <p:ph idx="1"/>
          </p:nvPr>
        </p:nvPicPr>
        <p:blipFill>
          <a:blip r:embed="rId2"/>
          <a:stretch>
            <a:fillRect/>
          </a:stretch>
        </p:blipFill>
        <p:spPr>
          <a:xfrm>
            <a:off x="1371600" y="685799"/>
            <a:ext cx="9805737" cy="5143849"/>
          </a:xfrm>
          <a:prstGeom prst="rect">
            <a:avLst/>
          </a:prstGeom>
        </p:spPr>
      </p:pic>
    </p:spTree>
    <p:extLst>
      <p:ext uri="{BB962C8B-B14F-4D97-AF65-F5344CB8AC3E}">
        <p14:creationId xmlns:p14="http://schemas.microsoft.com/office/powerpoint/2010/main" val="49538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chor="ctr"/>
          <a:lstStyle/>
          <a:p>
            <a:r>
              <a:rPr lang="en-US" altLang="zh-TW" dirty="0">
                <a:latin typeface="Algerian" panose="04020705040A02060702" pitchFamily="82" charset="0"/>
              </a:rPr>
              <a:t>OSI MODEL</a:t>
            </a:r>
            <a:endParaRPr lang="zh-TW" altLang="en-US" dirty="0">
              <a:latin typeface="Algerian" panose="04020705040A02060702" pitchFamily="82" charset="0"/>
            </a:endParaRPr>
          </a:p>
        </p:txBody>
      </p:sp>
      <p:pic>
        <p:nvPicPr>
          <p:cNvPr id="7" name="內容版面配置區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02965" y="2171700"/>
            <a:ext cx="4996394" cy="4124325"/>
          </a:xfrm>
        </p:spPr>
      </p:pic>
    </p:spTree>
    <p:extLst>
      <p:ext uri="{BB962C8B-B14F-4D97-AF65-F5344CB8AC3E}">
        <p14:creationId xmlns:p14="http://schemas.microsoft.com/office/powerpoint/2010/main" val="387952068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TM10001105[[fn=裁剪]]</Template>
  <TotalTime>126</TotalTime>
  <Words>481</Words>
  <Application>Microsoft Office PowerPoint</Application>
  <PresentationFormat>Widescreen</PresentationFormat>
  <Paragraphs>44</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Algerian</vt:lpstr>
      <vt:lpstr>Arial</vt:lpstr>
      <vt:lpstr>Bell MT</vt:lpstr>
      <vt:lpstr>Franklin Gothic Book</vt:lpstr>
      <vt:lpstr>Wingdings</vt:lpstr>
      <vt:lpstr>Crop</vt:lpstr>
      <vt:lpstr>COMPUTER NETWORK</vt:lpstr>
      <vt:lpstr>AGENDA</vt:lpstr>
      <vt:lpstr>COMPUTER NETWORK </vt:lpstr>
      <vt:lpstr>HARDWARE: NERTWORK CONNECTING DEVICE</vt:lpstr>
      <vt:lpstr>SWITCH VLAN</vt:lpstr>
      <vt:lpstr>VLAN VIRTUAL LOCAL AREA NETWORK</vt:lpstr>
      <vt:lpstr>NETWORK TOPOLOGY </vt:lpstr>
      <vt:lpstr>PowerPoint Presentation</vt:lpstr>
      <vt:lpstr>OSI MODEL</vt:lpstr>
      <vt:lpstr>Mesh ‘LAN  local area network</vt:lpstr>
      <vt:lpstr>COMPUTER NETWORK:SOFT WARE</vt:lpstr>
      <vt:lpstr>PHYSICAL </vt:lpstr>
      <vt:lpstr>TCP/ICP PROTOCOL SUITE</vt:lpstr>
      <vt:lpstr>HTTPS</vt:lpstr>
      <vt:lpstr>COMPUTER NETWORK: WINDOW COMMAND</vt:lpstr>
      <vt:lpstr>PowerPoint Presentation</vt:lpstr>
      <vt:lpstr>PowerPoint Presentation</vt:lpstr>
      <vt:lpstr>PowerPoint Presentation</vt:lpstr>
      <vt:lpstr>PowerPoint Presentation</vt:lpstr>
      <vt:lpstr> COMPUTER NETWORK</vt:lpstr>
      <vt:lpstr>SCENARIO</vt:lpstr>
      <vt:lpstr>Tools nestat + task manager + taskkill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NETWORK</dc:title>
  <dc:creator>owner</dc:creator>
  <cp:lastModifiedBy>Vivian Fernando</cp:lastModifiedBy>
  <cp:revision>11</cp:revision>
  <dcterms:created xsi:type="dcterms:W3CDTF">2022-12-07T00:32:14Z</dcterms:created>
  <dcterms:modified xsi:type="dcterms:W3CDTF">2022-12-13T15:02:35Z</dcterms:modified>
</cp:coreProperties>
</file>

<file path=docProps/thumbnail.jpeg>
</file>